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79" r:id="rId4"/>
    <p:sldId id="28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82" r:id="rId21"/>
    <p:sldId id="283" r:id="rId22"/>
    <p:sldId id="284" r:id="rId23"/>
    <p:sldId id="285" r:id="rId24"/>
    <p:sldId id="28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8897" autoAdjust="0"/>
    <p:restoredTop sz="94660"/>
  </p:normalViewPr>
  <p:slideViewPr>
    <p:cSldViewPr>
      <p:cViewPr>
        <p:scale>
          <a:sx n="60" d="100"/>
          <a:sy n="60" d="100"/>
        </p:scale>
        <p:origin x="-1926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47B25BA-0A9A-4133-93DC-A2C2F240BDAD}" type="datetimeFigureOut">
              <a:rPr lang="ar-IQ" smtClean="0"/>
              <a:pPr/>
              <a:t>16/03/1445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F30169F-1B2C-41A0-A343-D4C52584C5F0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1ACF6F-5BE0-4779-816E-722560B7D50D}" type="slidenum">
              <a:rPr lang="en-US"/>
              <a:pPr/>
              <a:t>10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 each curve set, the curve name is unique. Curve names can be the same but have to be stored in different curve sets.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2A6F3A-ABBE-4655-BA07-46B0CBCCF2D6}" type="slidenum">
              <a:rPr lang="en-US"/>
              <a:pPr/>
              <a:t>13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exercises using the current IP manual will only include ASCII and LAS load.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2D38F1-A68F-4C8B-B304-3095D7CC7956}" type="slidenum">
              <a:rPr lang="en-US"/>
              <a:pPr/>
              <a:t>14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Only the highlighted options will be included in the exercises using current IP manual.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5CB765-64E6-4980-8B86-D66C7227C9D8}" type="slidenum">
              <a:rPr lang="en-US"/>
              <a:pPr/>
              <a:t>15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Demonstration is a must before students do the exercises.</a:t>
            </a:r>
          </a:p>
          <a:p>
            <a:r>
              <a:rPr lang="en-US"/>
              <a:t>Show the students on how to work with Log Plot.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file:///H:\POWER\G%20403\Lecture%2015.pptx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8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4328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249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76200"/>
            <a:ext cx="2590800" cy="10668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Curve Sets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90600"/>
            <a:ext cx="7315200" cy="4114800"/>
          </a:xfrm>
        </p:spPr>
        <p:txBody>
          <a:bodyPr/>
          <a:lstStyle/>
          <a:p>
            <a:r>
              <a:rPr lang="en-US"/>
              <a:t>Short name : max of 4 letters and is always appended to the front of the curve name (example, R1:GR)</a:t>
            </a:r>
          </a:p>
          <a:p>
            <a:r>
              <a:rPr lang="en-US"/>
              <a:t>Long name, used to document the purpose of the set</a:t>
            </a:r>
          </a:p>
        </p:txBody>
      </p:sp>
      <p:pic>
        <p:nvPicPr>
          <p:cNvPr id="16388" name="Picture 4" descr="IP curve se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3810000"/>
            <a:ext cx="3810000" cy="2438400"/>
          </a:xfrm>
          <a:prstGeom prst="rect">
            <a:avLst/>
          </a:prstGeom>
          <a:noFill/>
        </p:spPr>
      </p:pic>
    </p:spTree>
  </p:cSld>
  <p:clrMapOvr>
    <a:masterClrMapping/>
  </p:clrMapOvr>
  <p:transition advTm="48984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Default File Locations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4953000" cy="140335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Input Storage Location</a:t>
            </a:r>
          </a:p>
          <a:p>
            <a:r>
              <a:rPr lang="en-US" dirty="0"/>
              <a:t>Output Storage Location</a:t>
            </a:r>
          </a:p>
          <a:p>
            <a:r>
              <a:rPr lang="en-US" dirty="0"/>
              <a:t>Formula Storage Location</a:t>
            </a:r>
          </a:p>
        </p:txBody>
      </p:sp>
      <p:pic>
        <p:nvPicPr>
          <p:cNvPr id="1028" name="Picture 4" descr="IP default file loc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830512"/>
            <a:ext cx="5360988" cy="3189288"/>
          </a:xfrm>
          <a:prstGeom prst="rect">
            <a:avLst/>
          </a:prstGeom>
          <a:noFill/>
        </p:spPr>
      </p:pic>
    </p:spTree>
  </p:cSld>
  <p:clrMapOvr>
    <a:masterClrMapping/>
  </p:clrMapOvr>
  <p:transition advTm="27705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Basic Workflow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460500" y="1346200"/>
            <a:ext cx="1905000" cy="46672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Load data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572000" y="2514600"/>
            <a:ext cx="2514600" cy="46672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Define log cutoffs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330700" y="1270000"/>
            <a:ext cx="2895600" cy="83185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Generate a summary report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143000" y="2286000"/>
            <a:ext cx="2743200" cy="833438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View/Edit data</a:t>
            </a:r>
          </a:p>
          <a:p>
            <a:pPr>
              <a:spcBef>
                <a:spcPct val="50000"/>
              </a:spcBef>
            </a:pPr>
            <a:r>
              <a:rPr lang="en-US" sz="1600"/>
              <a:t>Depth Match, Splice, Env. Corr.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295400" y="3505200"/>
            <a:ext cx="2438400" cy="83185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Calculate Volume of Shale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1524000" y="4673600"/>
            <a:ext cx="1905000" cy="46672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Create zones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4495800" y="4660900"/>
            <a:ext cx="2590800" cy="46672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Calculate Porosity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4495800" y="3581400"/>
            <a:ext cx="2819400" cy="46672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Calculate Saturation</a:t>
            </a:r>
          </a:p>
        </p:txBody>
      </p:sp>
      <p:sp>
        <p:nvSpPr>
          <p:cNvPr id="11276" name="AutoShape 12"/>
          <p:cNvSpPr>
            <a:spLocks noChangeArrowheads="1"/>
          </p:cNvSpPr>
          <p:nvPr/>
        </p:nvSpPr>
        <p:spPr bwMode="auto">
          <a:xfrm>
            <a:off x="2286000" y="1828800"/>
            <a:ext cx="2286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1277" name="AutoShape 13"/>
          <p:cNvSpPr>
            <a:spLocks noChangeArrowheads="1"/>
          </p:cNvSpPr>
          <p:nvPr/>
        </p:nvSpPr>
        <p:spPr bwMode="auto">
          <a:xfrm>
            <a:off x="2286000" y="3124200"/>
            <a:ext cx="228600" cy="381000"/>
          </a:xfrm>
          <a:prstGeom prst="down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1278" name="AutoShape 14"/>
          <p:cNvSpPr>
            <a:spLocks noChangeArrowheads="1"/>
          </p:cNvSpPr>
          <p:nvPr/>
        </p:nvSpPr>
        <p:spPr bwMode="auto">
          <a:xfrm>
            <a:off x="2286000" y="4343400"/>
            <a:ext cx="304800" cy="330200"/>
          </a:xfrm>
          <a:prstGeom prst="downArrow">
            <a:avLst>
              <a:gd name="adj1" fmla="val 50000"/>
              <a:gd name="adj2" fmla="val 270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1279" name="AutoShape 15"/>
          <p:cNvSpPr>
            <a:spLocks noChangeArrowheads="1"/>
          </p:cNvSpPr>
          <p:nvPr/>
        </p:nvSpPr>
        <p:spPr bwMode="auto">
          <a:xfrm>
            <a:off x="3606800" y="4787900"/>
            <a:ext cx="723900" cy="254000"/>
          </a:xfrm>
          <a:prstGeom prst="rightArrow">
            <a:avLst>
              <a:gd name="adj1" fmla="val 50000"/>
              <a:gd name="adj2" fmla="val 7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1280" name="AutoShape 16"/>
          <p:cNvSpPr>
            <a:spLocks noChangeArrowheads="1"/>
          </p:cNvSpPr>
          <p:nvPr/>
        </p:nvSpPr>
        <p:spPr bwMode="auto">
          <a:xfrm>
            <a:off x="5664200" y="4102100"/>
            <a:ext cx="241300" cy="508000"/>
          </a:xfrm>
          <a:prstGeom prst="upArrow">
            <a:avLst>
              <a:gd name="adj1" fmla="val 50000"/>
              <a:gd name="adj2" fmla="val 5263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1281" name="AutoShape 17"/>
          <p:cNvSpPr>
            <a:spLocks noChangeArrowheads="1"/>
          </p:cNvSpPr>
          <p:nvPr/>
        </p:nvSpPr>
        <p:spPr bwMode="auto">
          <a:xfrm>
            <a:off x="5600700" y="3086100"/>
            <a:ext cx="292100" cy="457200"/>
          </a:xfrm>
          <a:prstGeom prst="upArrow">
            <a:avLst>
              <a:gd name="adj1" fmla="val 50000"/>
              <a:gd name="adj2" fmla="val 391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1282" name="AutoShape 18"/>
          <p:cNvSpPr>
            <a:spLocks noChangeArrowheads="1"/>
          </p:cNvSpPr>
          <p:nvPr/>
        </p:nvSpPr>
        <p:spPr bwMode="auto">
          <a:xfrm>
            <a:off x="5562600" y="2133600"/>
            <a:ext cx="228600" cy="317500"/>
          </a:xfrm>
          <a:prstGeom prst="upArrow">
            <a:avLst>
              <a:gd name="adj1" fmla="val 50000"/>
              <a:gd name="adj2" fmla="val 347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</p:spTree>
  </p:cSld>
  <p:clrMapOvr>
    <a:masterClrMapping/>
  </p:clrMapOvr>
  <p:transition advTm="263549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Loading Log Data</a:t>
            </a:r>
          </a:p>
        </p:txBody>
      </p:sp>
      <p:graphicFrame>
        <p:nvGraphicFramePr>
          <p:cNvPr id="19463" name="Object 7"/>
          <p:cNvGraphicFramePr>
            <a:graphicFrameLocks noChangeAspect="1"/>
          </p:cNvGraphicFramePr>
          <p:nvPr/>
        </p:nvGraphicFramePr>
        <p:xfrm>
          <a:off x="180975" y="2362200"/>
          <a:ext cx="8658225" cy="2581275"/>
        </p:xfrm>
        <a:graphic>
          <a:graphicData uri="http://schemas.openxmlformats.org/presentationml/2006/ole">
            <p:oleObj spid="_x0000_s1026" name="Bitmap Image" r:id="rId5" imgW="8659434" imgH="2580952" progId="PBrush">
              <p:embed/>
            </p:oleObj>
          </a:graphicData>
        </a:graphic>
      </p:graphicFrame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2514600" y="2895600"/>
            <a:ext cx="762000" cy="4572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</p:spTree>
    <p:custDataLst>
      <p:tags r:id="rId2"/>
    </p:custDataLst>
  </p:cSld>
  <p:clrMapOvr>
    <a:masterClrMapping/>
  </p:clrMapOvr>
  <p:transition advTm="1905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39624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Edit/View Log data</a:t>
            </a:r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457200" y="990600"/>
          <a:ext cx="8001000" cy="2713038"/>
        </p:xfrm>
        <a:graphic>
          <a:graphicData uri="http://schemas.openxmlformats.org/presentationml/2006/ole">
            <p:oleObj spid="_x0000_s2050" name="Bitmap Image" r:id="rId5" imgW="8485714" imgH="2876190" progId="PBrush">
              <p:embed/>
            </p:oleObj>
          </a:graphicData>
        </a:graphic>
      </p:graphicFrame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228600" y="4038600"/>
          <a:ext cx="8399463" cy="1847850"/>
        </p:xfrm>
        <a:graphic>
          <a:graphicData uri="http://schemas.openxmlformats.org/presentationml/2006/ole">
            <p:oleObj spid="_x0000_s2051" name="Bitmap Image" r:id="rId6" imgW="8400000" imgH="1848108" progId="PBrush">
              <p:embed/>
            </p:oleObj>
          </a:graphicData>
        </a:graphic>
      </p:graphicFrame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1752600" y="1295400"/>
            <a:ext cx="1600200" cy="12192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1828800" y="4419600"/>
            <a:ext cx="1219200" cy="5334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</p:spTree>
    <p:custDataLst>
      <p:tags r:id="rId2"/>
    </p:custDataLst>
  </p:cSld>
  <p:clrMapOvr>
    <a:masterClrMapping/>
  </p:clrMapOvr>
  <p:transition advTm="1433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533400"/>
            <a:ext cx="4191000" cy="6858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Log Plot &amp; Data Editing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447800"/>
            <a:ext cx="7315200" cy="16002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Similar to </a:t>
            </a:r>
            <a:r>
              <a:rPr lang="en-US" b="1" dirty="0" smtClean="0"/>
              <a:t>Well Composite</a:t>
            </a:r>
            <a:r>
              <a:rPr lang="en-US" dirty="0" smtClean="0"/>
              <a:t> </a:t>
            </a:r>
            <a:r>
              <a:rPr lang="en-US" dirty="0"/>
              <a:t>or </a:t>
            </a:r>
            <a:r>
              <a:rPr lang="en-US" b="1" dirty="0" smtClean="0"/>
              <a:t>Well Edit</a:t>
            </a:r>
            <a:r>
              <a:rPr lang="en-US" dirty="0" smtClean="0"/>
              <a:t> </a:t>
            </a:r>
            <a:r>
              <a:rPr lang="en-US" dirty="0"/>
              <a:t>modules in </a:t>
            </a:r>
            <a:r>
              <a:rPr lang="en-US" dirty="0" err="1"/>
              <a:t>GeoFrame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Provides a graphical interface to display digital log data</a:t>
            </a:r>
          </a:p>
          <a:p>
            <a:pPr>
              <a:lnSpc>
                <a:spcPct val="90000"/>
              </a:lnSpc>
            </a:pPr>
            <a:r>
              <a:rPr lang="en-US" dirty="0"/>
              <a:t>Provides several templates *.plt (like LGP in </a:t>
            </a:r>
            <a:r>
              <a:rPr lang="en-US" dirty="0" err="1"/>
              <a:t>GeoFrame</a:t>
            </a:r>
            <a:r>
              <a:rPr lang="en-US" dirty="0"/>
              <a:t>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524000" y="3276600"/>
            <a:ext cx="3124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en-US" sz="2800" b="1">
                <a:solidFill>
                  <a:schemeClr val="tx2"/>
                </a:solidFill>
              </a:rPr>
              <a:t>Log Editing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371600" y="3886200"/>
            <a:ext cx="533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 </a:t>
            </a:r>
            <a:r>
              <a:rPr lang="en-US" sz="2000" b="1" dirty="0"/>
              <a:t>Curve splicing       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 dirty="0"/>
              <a:t> Depth shifting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 dirty="0"/>
              <a:t> SP Baseline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4572000" y="3886200"/>
            <a:ext cx="419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 </a:t>
            </a:r>
            <a:r>
              <a:rPr lang="en-US" sz="2000" b="1" dirty="0"/>
              <a:t>Curve editing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 dirty="0"/>
              <a:t> Temp Gradient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 dirty="0"/>
              <a:t>  Curve Filter and Average</a:t>
            </a:r>
          </a:p>
        </p:txBody>
      </p:sp>
    </p:spTree>
  </p:cSld>
  <p:clrMapOvr>
    <a:masterClrMapping/>
  </p:clrMapOvr>
  <p:transition advTm="92524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6781800" cy="10668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Cross Plot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700" b="1" dirty="0"/>
              <a:t>Used to analyze relationships between data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315200" cy="4114800"/>
          </a:xfrm>
        </p:spPr>
        <p:txBody>
          <a:bodyPr/>
          <a:lstStyle/>
          <a:p>
            <a:r>
              <a:rPr lang="en-US" dirty="0"/>
              <a:t>Provides statistical regression line-fitting</a:t>
            </a:r>
          </a:p>
          <a:p>
            <a:r>
              <a:rPr lang="en-US" dirty="0"/>
              <a:t>Provides pre-defined overlays</a:t>
            </a:r>
          </a:p>
          <a:p>
            <a:r>
              <a:rPr lang="en-US" dirty="0"/>
              <a:t>Users can create areas and generate curves from the areas</a:t>
            </a:r>
          </a:p>
        </p:txBody>
      </p:sp>
    </p:spTree>
  </p:cSld>
  <p:clrMapOvr>
    <a:masterClrMapping/>
  </p:clrMapOvr>
  <p:transition advTm="97797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382000" cy="1143000"/>
          </a:xfrm>
        </p:spPr>
        <p:txBody>
          <a:bodyPr/>
          <a:lstStyle/>
          <a:p>
            <a:r>
              <a:rPr lang="en-US" altLang="en-US" dirty="0" smtClean="0"/>
              <a:t>Neutron- </a:t>
            </a:r>
            <a:r>
              <a:rPr lang="en-US" altLang="en-US" dirty="0"/>
              <a:t>Density Cross Plots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3048000" cy="4114800"/>
          </a:xfrm>
        </p:spPr>
        <p:txBody>
          <a:bodyPr/>
          <a:lstStyle/>
          <a:p>
            <a:r>
              <a:rPr lang="en-US" altLang="en-US" sz="2000" b="1" dirty="0">
                <a:solidFill>
                  <a:srgbClr val="000D2E"/>
                </a:solidFill>
              </a:rPr>
              <a:t>This </a:t>
            </a:r>
            <a:r>
              <a:rPr lang="en-US" altLang="en-US" sz="2000" b="1" dirty="0" err="1">
                <a:solidFill>
                  <a:srgbClr val="000D2E"/>
                </a:solidFill>
              </a:rPr>
              <a:t>crossplot</a:t>
            </a:r>
            <a:r>
              <a:rPr lang="en-US" altLang="en-US" sz="2000" b="1" dirty="0">
                <a:solidFill>
                  <a:srgbClr val="000D2E"/>
                </a:solidFill>
              </a:rPr>
              <a:t> has </a:t>
            </a:r>
            <a:r>
              <a:rPr lang="en-US" altLang="en-US" sz="2000" b="1" dirty="0">
                <a:solidFill>
                  <a:srgbClr val="000D2E"/>
                </a:solidFill>
                <a:sym typeface="Symbol" pitchFamily="18" charset="2"/>
              </a:rPr>
              <a:t>b plotted against the corrected neutron porosity</a:t>
            </a:r>
            <a:endParaRPr lang="en-US" altLang="en-US" sz="2000" b="1" dirty="0">
              <a:solidFill>
                <a:srgbClr val="000D2E"/>
              </a:solidFill>
            </a:endParaRPr>
          </a:p>
          <a:p>
            <a:r>
              <a:rPr lang="en-US" altLang="en-US" sz="2000" b="1" dirty="0">
                <a:solidFill>
                  <a:srgbClr val="000D2E"/>
                </a:solidFill>
              </a:rPr>
              <a:t>Fluid density in this plot is 1.0 g/cm3</a:t>
            </a:r>
          </a:p>
        </p:txBody>
      </p:sp>
      <p:pic>
        <p:nvPicPr>
          <p:cNvPr id="80900" name="Picture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130300"/>
            <a:ext cx="5715000" cy="565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58734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regression resul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4403725"/>
            <a:ext cx="4697413" cy="2263775"/>
          </a:xfrm>
          <a:prstGeom prst="rect">
            <a:avLst/>
          </a:prstGeom>
          <a:noFill/>
        </p:spPr>
      </p:pic>
      <p:pic>
        <p:nvPicPr>
          <p:cNvPr id="27653" name="Picture 5" descr="xplot and regress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304800"/>
            <a:ext cx="5876925" cy="4094163"/>
          </a:xfrm>
          <a:prstGeom prst="rect">
            <a:avLst/>
          </a:prstGeom>
          <a:noFill/>
        </p:spPr>
      </p:pic>
    </p:spTree>
  </p:cSld>
  <p:clrMapOvr>
    <a:masterClrMapping/>
  </p:clrMapOvr>
  <p:transition advTm="8332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315200" cy="1066800"/>
          </a:xfrm>
        </p:spPr>
        <p:txBody>
          <a:bodyPr/>
          <a:lstStyle/>
          <a:p>
            <a:r>
              <a:rPr lang="en-US" dirty="0"/>
              <a:t>Calculation, </a:t>
            </a:r>
            <a:r>
              <a:rPr lang="en-US" dirty="0" err="1"/>
              <a:t>Env</a:t>
            </a:r>
            <a:r>
              <a:rPr lang="en-US" dirty="0"/>
              <a:t>. Corrections</a:t>
            </a:r>
          </a:p>
        </p:txBody>
      </p:sp>
      <p:graphicFrame>
        <p:nvGraphicFramePr>
          <p:cNvPr id="81920" name="Object 0"/>
          <p:cNvGraphicFramePr>
            <a:graphicFrameLocks noChangeAspect="1"/>
          </p:cNvGraphicFramePr>
          <p:nvPr/>
        </p:nvGraphicFramePr>
        <p:xfrm>
          <a:off x="381000" y="1447800"/>
          <a:ext cx="8399463" cy="3533775"/>
        </p:xfrm>
        <a:graphic>
          <a:graphicData uri="http://schemas.openxmlformats.org/presentationml/2006/ole">
            <p:oleObj spid="_x0000_s3074" name="Bitmap Image" r:id="rId4" imgW="8400000" imgH="3533333" progId="PBrush">
              <p:embed/>
            </p:oleObj>
          </a:graphicData>
        </a:graphic>
      </p:graphicFrame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2286000" y="1981200"/>
            <a:ext cx="1524000" cy="6858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2286000" y="4572000"/>
            <a:ext cx="1828800" cy="2286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</p:spTree>
    <p:custDataLst>
      <p:tags r:id="rId2"/>
    </p:custDataLst>
  </p:cSld>
  <p:clrMapOvr>
    <a:masterClrMapping/>
  </p:clrMapOvr>
  <p:transition advTm="1300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animBg="1"/>
      <p:bldP spid="1229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Lecture </a:t>
            </a:r>
            <a:r>
              <a:rPr lang="en-US" b="1" dirty="0" smtClean="0">
                <a:solidFill>
                  <a:srgbClr val="FF0000"/>
                </a:solidFill>
              </a:rPr>
              <a:t>15: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>
                <a:solidFill>
                  <a:srgbClr val="FF0000"/>
                </a:solidFill>
              </a:rPr>
              <a:t>Introduction to Interactive Petrophysics (IP Software)</a:t>
            </a:r>
            <a:r>
              <a:rPr lang="en-US" b="1" u="sng" dirty="0" smtClean="0">
                <a:hlinkClick r:id="rId2"/>
              </a:rPr>
              <a:t>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3600" b="1" dirty="0" smtClean="0"/>
              <a:t> Principle of IP Software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/>
              <a:t>Working with single well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Introduction to IP: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/>
              <a:t> Navigate IP interface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/>
              <a:t> IP Database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/>
              <a:t> Overview of IP basic workflow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 Interpretation</a:t>
            </a:r>
          </a:p>
        </p:txBody>
      </p:sp>
      <p:graphicFrame>
        <p:nvGraphicFramePr>
          <p:cNvPr id="82944" name="Object 0"/>
          <p:cNvGraphicFramePr>
            <a:graphicFrameLocks noChangeAspect="1"/>
          </p:cNvGraphicFramePr>
          <p:nvPr/>
        </p:nvGraphicFramePr>
        <p:xfrm>
          <a:off x="381000" y="1219200"/>
          <a:ext cx="8418513" cy="4171950"/>
        </p:xfrm>
        <a:graphic>
          <a:graphicData uri="http://schemas.openxmlformats.org/presentationml/2006/ole">
            <p:oleObj spid="_x0000_s4098" name="Bitmap Image" r:id="rId4" imgW="8419048" imgH="4172532" progId="PBrush">
              <p:embed/>
            </p:oleObj>
          </a:graphicData>
        </a:graphic>
      </p:graphicFrame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2971800" y="1600200"/>
            <a:ext cx="2438400" cy="20574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</p:spTree>
    <p:custDataLst>
      <p:tags r:id="rId2"/>
    </p:custDataLst>
  </p:cSld>
  <p:clrMapOvr>
    <a:masterClrMapping/>
  </p:clrMapOvr>
  <p:transition advTm="11472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Clay Volume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371600"/>
            <a:ext cx="5791200" cy="990600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Single Clay Indicator </a:t>
            </a:r>
          </a:p>
          <a:p>
            <a:r>
              <a:rPr lang="en-US"/>
              <a:t>Double Clay Indicator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52400" y="2362200"/>
            <a:ext cx="8991600" cy="4078288"/>
            <a:chOff x="96" y="1488"/>
            <a:chExt cx="5664" cy="2569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96" y="1488"/>
              <a:ext cx="3840" cy="2569"/>
              <a:chOff x="624" y="1488"/>
              <a:chExt cx="3840" cy="2569"/>
            </a:xfrm>
          </p:grpSpPr>
          <p:graphicFrame>
            <p:nvGraphicFramePr>
              <p:cNvPr id="83968" name="Object 0"/>
              <p:cNvGraphicFramePr>
                <a:graphicFrameLocks noChangeAspect="1"/>
              </p:cNvGraphicFramePr>
              <p:nvPr/>
            </p:nvGraphicFramePr>
            <p:xfrm>
              <a:off x="624" y="1488"/>
              <a:ext cx="3840" cy="2569"/>
            </p:xfrm>
            <a:graphic>
              <a:graphicData uri="http://schemas.openxmlformats.org/presentationml/2006/ole">
                <p:oleObj spid="_x0000_s5122" name="Bitmap Image" r:id="rId3" imgW="8419048" imgH="4172532" progId="PBrush">
                  <p:embed/>
                </p:oleObj>
              </a:graphicData>
            </a:graphic>
          </p:graphicFrame>
          <p:sp>
            <p:nvSpPr>
              <p:cNvPr id="55301" name="Rectangle 5"/>
              <p:cNvSpPr>
                <a:spLocks noChangeArrowheads="1"/>
              </p:cNvSpPr>
              <p:nvPr/>
            </p:nvSpPr>
            <p:spPr bwMode="auto">
              <a:xfrm>
                <a:off x="1808" y="1712"/>
                <a:ext cx="1008" cy="288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IQ"/>
              </a:p>
            </p:txBody>
          </p:sp>
        </p:grpSp>
        <p:sp>
          <p:nvSpPr>
            <p:cNvPr id="55303" name="Line 7"/>
            <p:cNvSpPr>
              <a:spLocks noChangeShapeType="1"/>
            </p:cNvSpPr>
            <p:nvPr/>
          </p:nvSpPr>
          <p:spPr bwMode="auto">
            <a:xfrm>
              <a:off x="1872" y="1776"/>
              <a:ext cx="230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ar-IQ"/>
            </a:p>
          </p:txBody>
        </p:sp>
        <p:sp>
          <p:nvSpPr>
            <p:cNvPr id="55304" name="Text Box 8"/>
            <p:cNvSpPr txBox="1">
              <a:spLocks noChangeArrowheads="1"/>
            </p:cNvSpPr>
            <p:nvPr/>
          </p:nvSpPr>
          <p:spPr bwMode="auto">
            <a:xfrm>
              <a:off x="4128" y="1536"/>
              <a:ext cx="1296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Only single clay indicator</a:t>
              </a:r>
            </a:p>
          </p:txBody>
        </p:sp>
        <p:sp>
          <p:nvSpPr>
            <p:cNvPr id="55305" name="Line 9"/>
            <p:cNvSpPr>
              <a:spLocks noChangeShapeType="1"/>
            </p:cNvSpPr>
            <p:nvPr/>
          </p:nvSpPr>
          <p:spPr bwMode="auto">
            <a:xfrm>
              <a:off x="1872" y="1920"/>
              <a:ext cx="2160" cy="43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ar-IQ"/>
            </a:p>
          </p:txBody>
        </p:sp>
        <p:sp>
          <p:nvSpPr>
            <p:cNvPr id="55306" name="Text Box 10"/>
            <p:cNvSpPr txBox="1">
              <a:spLocks noChangeArrowheads="1"/>
            </p:cNvSpPr>
            <p:nvPr/>
          </p:nvSpPr>
          <p:spPr bwMode="auto">
            <a:xfrm>
              <a:off x="4080" y="2256"/>
              <a:ext cx="1680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Provide access to Xplot</a:t>
              </a:r>
            </a:p>
          </p:txBody>
        </p:sp>
      </p:grpSp>
    </p:spTree>
  </p:cSld>
  <p:clrMapOvr>
    <a:masterClrMapping/>
  </p:clrMapOvr>
  <p:transition advTm="56878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rhob nphi xplot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09800"/>
            <a:ext cx="4022725" cy="2868613"/>
          </a:xfrm>
          <a:prstGeom prst="rect">
            <a:avLst/>
          </a:prstGeom>
          <a:noFill/>
        </p:spPr>
      </p:pic>
      <p:pic>
        <p:nvPicPr>
          <p:cNvPr id="58373" name="Picture 5" descr="rhob nphi xplo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0400" y="523875"/>
            <a:ext cx="3733800" cy="3303588"/>
          </a:xfrm>
          <a:prstGeom prst="rect">
            <a:avLst/>
          </a:prstGeom>
          <a:noFill/>
        </p:spPr>
      </p:pic>
      <p:pic>
        <p:nvPicPr>
          <p:cNvPr id="58374" name="Picture 6" descr="rhob nphi xplot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889375"/>
            <a:ext cx="3759200" cy="2765425"/>
          </a:xfrm>
          <a:prstGeom prst="rect">
            <a:avLst/>
          </a:prstGeom>
          <a:noFill/>
        </p:spPr>
      </p:pic>
      <p:sp>
        <p:nvSpPr>
          <p:cNvPr id="58376" name="AutoShape 8"/>
          <p:cNvSpPr>
            <a:spLocks noChangeArrowheads="1"/>
          </p:cNvSpPr>
          <p:nvPr/>
        </p:nvSpPr>
        <p:spPr bwMode="auto">
          <a:xfrm>
            <a:off x="1295400" y="4495800"/>
            <a:ext cx="3124200" cy="304800"/>
          </a:xfrm>
          <a:prstGeom prst="rightArrow">
            <a:avLst>
              <a:gd name="adj1" fmla="val 50000"/>
              <a:gd name="adj2" fmla="val 25625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58378" name="AutoShape 10"/>
          <p:cNvSpPr>
            <a:spLocks noChangeArrowheads="1"/>
          </p:cNvSpPr>
          <p:nvPr/>
        </p:nvSpPr>
        <p:spPr bwMode="auto">
          <a:xfrm>
            <a:off x="1295400" y="3352800"/>
            <a:ext cx="3124200" cy="304800"/>
          </a:xfrm>
          <a:prstGeom prst="rightArrow">
            <a:avLst>
              <a:gd name="adj1" fmla="val 50000"/>
              <a:gd name="adj2" fmla="val 25625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7086600" y="2971800"/>
            <a:ext cx="2057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hlink"/>
                </a:solidFill>
              </a:rPr>
              <a:t>Shale line Indicator</a:t>
            </a:r>
          </a:p>
        </p:txBody>
      </p:sp>
      <p:sp>
        <p:nvSpPr>
          <p:cNvPr id="58380" name="Line 12"/>
          <p:cNvSpPr>
            <a:spLocks noChangeShapeType="1"/>
          </p:cNvSpPr>
          <p:nvPr/>
        </p:nvSpPr>
        <p:spPr bwMode="auto">
          <a:xfrm flipH="1">
            <a:off x="7620000" y="3429000"/>
            <a:ext cx="22860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58381" name="Line 13"/>
          <p:cNvSpPr>
            <a:spLocks noChangeShapeType="1"/>
          </p:cNvSpPr>
          <p:nvPr/>
        </p:nvSpPr>
        <p:spPr bwMode="auto">
          <a:xfrm flipH="1" flipV="1">
            <a:off x="7010400" y="1676400"/>
            <a:ext cx="762000" cy="1295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58382" name="Text Box 14"/>
          <p:cNvSpPr txBox="1">
            <a:spLocks noChangeArrowheads="1"/>
          </p:cNvSpPr>
          <p:nvPr/>
        </p:nvSpPr>
        <p:spPr bwMode="auto">
          <a:xfrm>
            <a:off x="609600" y="914400"/>
            <a:ext cx="34290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Double Clay Indicator</a:t>
            </a:r>
          </a:p>
          <a:p>
            <a:pPr>
              <a:spcBef>
                <a:spcPct val="50000"/>
              </a:spcBef>
            </a:pPr>
            <a:r>
              <a:rPr lang="en-US"/>
              <a:t>RHOB/NPHI XPlot</a:t>
            </a:r>
          </a:p>
        </p:txBody>
      </p:sp>
    </p:spTree>
  </p:cSld>
  <p:clrMapOvr>
    <a:masterClrMapping/>
  </p:clrMapOvr>
  <p:transition advTm="77345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Porosity and Water Saturation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1000" y="1219200"/>
            <a:ext cx="8418513" cy="4171950"/>
            <a:chOff x="240" y="768"/>
            <a:chExt cx="5303" cy="2628"/>
          </a:xfrm>
        </p:grpSpPr>
        <p:graphicFrame>
          <p:nvGraphicFramePr>
            <p:cNvPr id="64516" name="Object 4"/>
            <p:cNvGraphicFramePr>
              <a:graphicFrameLocks noChangeAspect="1"/>
            </p:cNvGraphicFramePr>
            <p:nvPr/>
          </p:nvGraphicFramePr>
          <p:xfrm>
            <a:off x="240" y="768"/>
            <a:ext cx="5303" cy="2628"/>
          </p:xfrm>
          <a:graphic>
            <a:graphicData uri="http://schemas.openxmlformats.org/presentationml/2006/ole">
              <p:oleObj spid="_x0000_s6146" name="Bitmap Image" r:id="rId3" imgW="8419048" imgH="4172532" progId="PBrush">
                <p:embed/>
              </p:oleObj>
            </a:graphicData>
          </a:graphic>
        </p:graphicFrame>
        <p:sp>
          <p:nvSpPr>
            <p:cNvPr id="64517" name="Rectangle 5"/>
            <p:cNvSpPr>
              <a:spLocks noChangeArrowheads="1"/>
            </p:cNvSpPr>
            <p:nvPr/>
          </p:nvSpPr>
          <p:spPr bwMode="auto">
            <a:xfrm>
              <a:off x="1872" y="1008"/>
              <a:ext cx="864" cy="144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64518" name="Rectangle 6"/>
            <p:cNvSpPr>
              <a:spLocks noChangeArrowheads="1"/>
            </p:cNvSpPr>
            <p:nvPr/>
          </p:nvSpPr>
          <p:spPr bwMode="auto">
            <a:xfrm>
              <a:off x="1872" y="1536"/>
              <a:ext cx="1104" cy="144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</p:grpSp>
    </p:spTree>
  </p:cSld>
  <p:clrMapOvr>
    <a:masterClrMapping/>
  </p:clrMapOvr>
  <p:transition advTm="62822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utoff and summ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03600" y="2286000"/>
            <a:ext cx="5740400" cy="4135438"/>
          </a:xfrm>
          <a:prstGeom prst="rect">
            <a:avLst/>
          </a:prstGeom>
          <a:noFill/>
        </p:spPr>
      </p:pic>
      <p:graphicFrame>
        <p:nvGraphicFramePr>
          <p:cNvPr id="65539" name="Object 3"/>
          <p:cNvGraphicFramePr>
            <a:graphicFrameLocks noChangeAspect="1"/>
          </p:cNvGraphicFramePr>
          <p:nvPr/>
        </p:nvGraphicFramePr>
        <p:xfrm>
          <a:off x="0" y="1981200"/>
          <a:ext cx="3057525" cy="2066925"/>
        </p:xfrm>
        <a:graphic>
          <a:graphicData uri="http://schemas.openxmlformats.org/presentationml/2006/ole">
            <p:oleObj spid="_x0000_s7170" name="Bitmap Image" r:id="rId4" imgW="3057143" imgH="2066667" progId="PBrush">
              <p:embed/>
            </p:oleObj>
          </a:graphicData>
        </a:graphic>
      </p:graphicFrame>
      <p:sp>
        <p:nvSpPr>
          <p:cNvPr id="65540" name="AutoShape 4"/>
          <p:cNvSpPr>
            <a:spLocks noChangeArrowheads="1"/>
          </p:cNvSpPr>
          <p:nvPr/>
        </p:nvSpPr>
        <p:spPr bwMode="auto">
          <a:xfrm>
            <a:off x="1892300" y="3416300"/>
            <a:ext cx="1435100" cy="304800"/>
          </a:xfrm>
          <a:prstGeom prst="rightArrow">
            <a:avLst>
              <a:gd name="adj1" fmla="val 50000"/>
              <a:gd name="adj2" fmla="val 117708"/>
            </a:avLst>
          </a:prstGeom>
          <a:solidFill>
            <a:schemeClr val="hlink"/>
          </a:solidFill>
          <a:ln w="2857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2209800" y="914400"/>
            <a:ext cx="426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Reservoir Summation</a:t>
            </a:r>
          </a:p>
        </p:txBody>
      </p:sp>
    </p:spTree>
  </p:cSld>
  <p:clrMapOvr>
    <a:masterClrMapping/>
  </p:clrMapOvr>
  <p:transition advTm="78562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1" dirty="0" smtClean="0"/>
              <a:t>Introduction to IP: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/>
              <a:t> Loading Log Data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/>
              <a:t>  Edit/View Log 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/>
              <a:t> </a:t>
            </a:r>
            <a:r>
              <a:rPr lang="en-US" b="1" dirty="0" err="1" smtClean="0"/>
              <a:t>Crossplot</a:t>
            </a:r>
            <a:r>
              <a:rPr lang="en-US" b="1" dirty="0" smtClean="0"/>
              <a:t> and Histogram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/>
              <a:t>Introduction to Log plot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/>
              <a:t>Calculation, </a:t>
            </a:r>
            <a:r>
              <a:rPr lang="en-US" b="1" dirty="0" err="1" smtClean="0"/>
              <a:t>Env</a:t>
            </a:r>
            <a:r>
              <a:rPr lang="en-US" b="1" dirty="0" smtClean="0"/>
              <a:t>. Corrections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GB" b="1" dirty="0" smtClean="0"/>
              <a:t>Application of IP software (</a:t>
            </a:r>
            <a:r>
              <a:rPr lang="en-US" b="1" dirty="0" smtClean="0"/>
              <a:t>Log Interpretation):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Clay Volume Calculation.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Porosity and Water saturation.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Cutoff and Summation.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Exporting well data.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/>
              <a:t> Multi well interpretation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686800" cy="46164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900" b="1" dirty="0" smtClean="0">
                <a:solidFill>
                  <a:srgbClr val="FF0000"/>
                </a:solidFill>
              </a:rPr>
              <a:t>Principle of IP Software</a:t>
            </a:r>
            <a:endParaRPr lang="en-US" sz="3500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Interactive </a:t>
            </a:r>
            <a:r>
              <a:rPr lang="en-US" dirty="0"/>
              <a:t>Petrophysics is a PC based </a:t>
            </a:r>
            <a:r>
              <a:rPr lang="en-US" dirty="0" smtClean="0"/>
              <a:t>software application.</a:t>
            </a:r>
            <a:endParaRPr lang="en-US" dirty="0"/>
          </a:p>
          <a:p>
            <a:r>
              <a:rPr lang="en-US" dirty="0"/>
              <a:t>Multi well multi zone reservoir property </a:t>
            </a:r>
            <a:r>
              <a:rPr lang="en-US" dirty="0" smtClean="0"/>
              <a:t>analysis.</a:t>
            </a:r>
            <a:endParaRPr lang="en-US" dirty="0"/>
          </a:p>
          <a:p>
            <a:r>
              <a:rPr lang="en-US" dirty="0"/>
              <a:t>Wide range of </a:t>
            </a:r>
            <a:r>
              <a:rPr lang="en-US" dirty="0" smtClean="0"/>
              <a:t>options</a:t>
            </a:r>
            <a:endParaRPr lang="en-US" dirty="0"/>
          </a:p>
          <a:p>
            <a:r>
              <a:rPr lang="en-US" dirty="0"/>
              <a:t>Provide </a:t>
            </a:r>
            <a:r>
              <a:rPr lang="en-US" dirty="0" smtClean="0"/>
              <a:t>Freedom </a:t>
            </a:r>
            <a:r>
              <a:rPr lang="en-US" dirty="0"/>
              <a:t>to explore a range of interpretation before saving to the data </a:t>
            </a:r>
            <a:r>
              <a:rPr lang="en-US" dirty="0" smtClean="0"/>
              <a:t>base.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advTm="92836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Working with single well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7924800" cy="4876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2000" b="1" dirty="0" smtClean="0"/>
              <a:t> </a:t>
            </a:r>
            <a:r>
              <a:rPr lang="en-US" sz="3600" b="1" dirty="0" smtClean="0"/>
              <a:t>Introduction </a:t>
            </a:r>
            <a:r>
              <a:rPr lang="en-US" sz="3600" b="1" dirty="0"/>
              <a:t>to IP</a:t>
            </a:r>
            <a:endParaRPr lang="en-US" b="1" dirty="0"/>
          </a:p>
          <a:p>
            <a:pPr>
              <a:lnSpc>
                <a:spcPct val="90000"/>
              </a:lnSpc>
            </a:pPr>
            <a:r>
              <a:rPr lang="en-US" b="1" dirty="0"/>
              <a:t>Navigate IP interface</a:t>
            </a:r>
          </a:p>
          <a:p>
            <a:pPr>
              <a:lnSpc>
                <a:spcPct val="90000"/>
              </a:lnSpc>
            </a:pPr>
            <a:r>
              <a:rPr lang="en-US" b="1" dirty="0"/>
              <a:t>IP Database</a:t>
            </a:r>
          </a:p>
          <a:p>
            <a:pPr>
              <a:lnSpc>
                <a:spcPct val="90000"/>
              </a:lnSpc>
            </a:pPr>
            <a:r>
              <a:rPr lang="en-US" b="1" dirty="0"/>
              <a:t>Overview of IP basic workflow</a:t>
            </a:r>
          </a:p>
          <a:p>
            <a:pPr>
              <a:lnSpc>
                <a:spcPct val="90000"/>
              </a:lnSpc>
            </a:pPr>
            <a:r>
              <a:rPr lang="en-US" b="1" dirty="0"/>
              <a:t>Data loading</a:t>
            </a:r>
          </a:p>
          <a:p>
            <a:pPr>
              <a:lnSpc>
                <a:spcPct val="90000"/>
              </a:lnSpc>
            </a:pPr>
            <a:r>
              <a:rPr lang="en-US" b="1" dirty="0"/>
              <a:t>Introduction to log  Plot</a:t>
            </a:r>
          </a:p>
          <a:p>
            <a:pPr>
              <a:lnSpc>
                <a:spcPct val="90000"/>
              </a:lnSpc>
            </a:pPr>
            <a:r>
              <a:rPr lang="en-US" b="1" dirty="0"/>
              <a:t>Log Editing </a:t>
            </a:r>
          </a:p>
          <a:p>
            <a:pPr>
              <a:lnSpc>
                <a:spcPct val="90000"/>
              </a:lnSpc>
            </a:pPr>
            <a:r>
              <a:rPr lang="en-US" b="1" dirty="0"/>
              <a:t>Cross Plot and histogram</a:t>
            </a:r>
          </a:p>
          <a:p>
            <a:pPr>
              <a:lnSpc>
                <a:spcPct val="90000"/>
              </a:lnSpc>
            </a:pPr>
            <a:endParaRPr lang="en-US" sz="2000" b="1" dirty="0"/>
          </a:p>
          <a:p>
            <a:pPr>
              <a:lnSpc>
                <a:spcPct val="90000"/>
              </a:lnSpc>
            </a:pPr>
            <a:endParaRPr lang="en-US" sz="2000" b="1" dirty="0"/>
          </a:p>
          <a:p>
            <a:pPr>
              <a:lnSpc>
                <a:spcPct val="90000"/>
              </a:lnSpc>
            </a:pPr>
            <a:endParaRPr lang="en-US" sz="2000" b="1" dirty="0"/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endParaRPr lang="en-US" sz="1800" dirty="0"/>
          </a:p>
        </p:txBody>
      </p:sp>
    </p:spTree>
  </p:cSld>
  <p:clrMapOvr>
    <a:masterClrMapping/>
  </p:clrMapOvr>
  <p:transition advTm="37846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IP Database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29600" cy="4114800"/>
          </a:xfrm>
        </p:spPr>
        <p:txBody>
          <a:bodyPr>
            <a:normAutofit/>
          </a:bodyPr>
          <a:lstStyle/>
          <a:p>
            <a:r>
              <a:rPr lang="en-US" dirty="0"/>
              <a:t>An IP database (project) consists of a group of wells</a:t>
            </a:r>
          </a:p>
          <a:p>
            <a:r>
              <a:rPr lang="en-US" dirty="0"/>
              <a:t>In set of binary files grouped together in 1 folder</a:t>
            </a:r>
          </a:p>
          <a:p>
            <a:r>
              <a:rPr lang="en-US" dirty="0"/>
              <a:t>A project holds 9999 wells, with 200 wells loaded onto the memory at one time</a:t>
            </a:r>
          </a:p>
          <a:p>
            <a:r>
              <a:rPr lang="en-US" dirty="0"/>
              <a:t>Locking Mechanism (</a:t>
            </a:r>
            <a:r>
              <a:rPr lang="en-US" dirty="0" smtClean="0"/>
              <a:t>IPDB Lock</a:t>
            </a:r>
            <a:r>
              <a:rPr lang="en-US" dirty="0"/>
              <a:t>)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</p:spTree>
  </p:cSld>
  <p:clrMapOvr>
    <a:masterClrMapping/>
  </p:clrMapOvr>
  <p:transition advTm="51044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IP Database </a:t>
            </a:r>
            <a:r>
              <a:rPr lang="en-US" sz="2400" b="1" dirty="0">
                <a:solidFill>
                  <a:srgbClr val="FF0000"/>
                </a:solidFill>
              </a:rPr>
              <a:t>is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 subdirectory for each IP user using a database</a:t>
            </a:r>
          </a:p>
          <a:p>
            <a:r>
              <a:rPr lang="en-US" dirty="0"/>
              <a:t>Each well stored in the IP project directory consists of :</a:t>
            </a:r>
          </a:p>
          <a:p>
            <a:pPr lvl="1"/>
            <a:r>
              <a:rPr lang="en-US" dirty="0"/>
              <a:t>Curve data : IPDBWellxxxx.dat</a:t>
            </a:r>
          </a:p>
          <a:p>
            <a:pPr lvl="1"/>
            <a:r>
              <a:rPr lang="en-US" dirty="0"/>
              <a:t>General well information : IPDBProj.dat</a:t>
            </a:r>
          </a:p>
          <a:p>
            <a:pPr lvl="1"/>
            <a:r>
              <a:rPr lang="en-US" dirty="0"/>
              <a:t>Interpretation Parameter : .</a:t>
            </a:r>
            <a:r>
              <a:rPr lang="en-US" dirty="0" smtClean="0"/>
              <a:t>set(</a:t>
            </a:r>
            <a:r>
              <a:rPr lang="en-US" dirty="0" err="1" smtClean="0"/>
              <a:t>cutoff.set,phisw.set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Clay vol. set</a:t>
            </a:r>
          </a:p>
          <a:p>
            <a:pPr lvl="1"/>
            <a:r>
              <a:rPr lang="en-US" dirty="0" smtClean="0"/>
              <a:t>IPD Block </a:t>
            </a:r>
            <a:r>
              <a:rPr lang="en-US" dirty="0"/>
              <a:t>file</a:t>
            </a:r>
          </a:p>
          <a:p>
            <a:pPr lvl="1">
              <a:buFont typeface="Wingdings" pitchFamily="2" charset="2"/>
              <a:buNone/>
            </a:pPr>
            <a:endParaRPr lang="en-US" dirty="0"/>
          </a:p>
        </p:txBody>
      </p:sp>
    </p:spTree>
  </p:cSld>
  <p:clrMapOvr>
    <a:masterClrMapping/>
  </p:clrMapOvr>
  <p:transition advTm="62041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IP Image sampl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0525" y="990600"/>
            <a:ext cx="3749675" cy="5105400"/>
          </a:xfrm>
          <a:prstGeom prst="rect">
            <a:avLst/>
          </a:prstGeom>
          <a:noFill/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3352800"/>
            <a:ext cx="2667000" cy="533400"/>
          </a:xfrm>
          <a:solidFill>
            <a:schemeClr val="accent1"/>
          </a:solidFill>
          <a:ln>
            <a:solidFill>
              <a:schemeClr val="hlink"/>
            </a:solidFill>
          </a:ln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 b="1">
                <a:solidFill>
                  <a:schemeClr val="folHlink"/>
                </a:solidFill>
              </a:rPr>
              <a:t>Memory well number</a:t>
            </a:r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 flipH="1" flipV="1">
            <a:off x="3048000" y="2438400"/>
            <a:ext cx="0" cy="838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4800600" y="2667000"/>
            <a:ext cx="3657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6075" indent="-346075" eaLnBrk="1" hangingPunct="1">
              <a:spcBef>
                <a:spcPct val="20000"/>
              </a:spcBef>
              <a:buClr>
                <a:schemeClr val="accent1"/>
              </a:buClr>
              <a:buSzPct val="140000"/>
              <a:buFont typeface="Wingdings" pitchFamily="2" charset="2"/>
              <a:buNone/>
            </a:pPr>
            <a:r>
              <a:rPr lang="en-US">
                <a:solidFill>
                  <a:schemeClr val="folHlink"/>
                </a:solidFill>
              </a:rPr>
              <a:t>-1 </a:t>
            </a:r>
            <a:r>
              <a:rPr lang="en-US" sz="1800" b="1">
                <a:solidFill>
                  <a:schemeClr val="folHlink"/>
                </a:solidFill>
              </a:rPr>
              <a:t>means well is not saved in DB.</a:t>
            </a:r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 flipH="1" flipV="1">
            <a:off x="3352800" y="2514600"/>
            <a:ext cx="1447800" cy="457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IQ"/>
          </a:p>
        </p:txBody>
      </p:sp>
    </p:spTree>
  </p:cSld>
  <p:clrMapOvr>
    <a:masterClrMapping/>
  </p:clrMapOvr>
  <p:transition advTm="37862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8.2|2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3.5|18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6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569</Words>
  <Application>Microsoft Office PowerPoint</Application>
  <PresentationFormat>On-screen Show (4:3)</PresentationFormat>
  <Paragraphs>112</Paragraphs>
  <Slides>24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Bitmap Image</vt:lpstr>
      <vt:lpstr>Slide 1</vt:lpstr>
      <vt:lpstr>Lecture 15: Introduction to Interactive Petrophysics (IP Software) </vt:lpstr>
      <vt:lpstr>Slide 3</vt:lpstr>
      <vt:lpstr>Slide 4</vt:lpstr>
      <vt:lpstr>Slide 5</vt:lpstr>
      <vt:lpstr> Working with single well</vt:lpstr>
      <vt:lpstr>IP Database</vt:lpstr>
      <vt:lpstr>IP Database is</vt:lpstr>
      <vt:lpstr>Slide 9</vt:lpstr>
      <vt:lpstr>Curve Sets</vt:lpstr>
      <vt:lpstr>Default File Locations</vt:lpstr>
      <vt:lpstr>Basic Workflow</vt:lpstr>
      <vt:lpstr>Loading Log Data</vt:lpstr>
      <vt:lpstr>Edit/View Log data</vt:lpstr>
      <vt:lpstr>Log Plot &amp; Data Editing</vt:lpstr>
      <vt:lpstr>Cross Plot Used to analyze relationships between data </vt:lpstr>
      <vt:lpstr>Neutron- Density Cross Plots</vt:lpstr>
      <vt:lpstr>Slide 18</vt:lpstr>
      <vt:lpstr>Calculation, Env. Corrections</vt:lpstr>
      <vt:lpstr>Log Interpretation</vt:lpstr>
      <vt:lpstr>Clay Volume</vt:lpstr>
      <vt:lpstr>Slide 22</vt:lpstr>
      <vt:lpstr>Porosity and Water Saturation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muwafaq</cp:lastModifiedBy>
  <cp:revision>6</cp:revision>
  <dcterms:created xsi:type="dcterms:W3CDTF">2006-08-16T00:00:00Z</dcterms:created>
  <dcterms:modified xsi:type="dcterms:W3CDTF">2023-09-30T11:16:26Z</dcterms:modified>
</cp:coreProperties>
</file>